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8" r:id="rId3"/>
    <p:sldId id="256" r:id="rId4"/>
    <p:sldId id="257" r:id="rId5"/>
    <p:sldId id="258" r:id="rId6"/>
    <p:sldId id="259" r:id="rId7"/>
    <p:sldId id="260" r:id="rId8"/>
    <p:sldId id="272" r:id="rId9"/>
    <p:sldId id="271" r:id="rId10"/>
    <p:sldId id="264" r:id="rId11"/>
    <p:sldId id="267" r:id="rId12"/>
    <p:sldId id="269" r:id="rId13"/>
    <p:sldId id="270" r:id="rId14"/>
    <p:sldId id="262" r:id="rId15"/>
    <p:sldId id="265" r:id="rId16"/>
    <p:sldId id="261"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0" d="100"/>
          <a:sy n="100" d="100"/>
        </p:scale>
        <p:origin x="96"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0605D-BBF3-573D-F597-DA68ACF0FC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860F16-22BB-FA4E-BB14-BBB993AE4D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DF7E6-7D58-E4F7-7A6E-AD1FCC447516}"/>
              </a:ext>
            </a:extLst>
          </p:cNvPr>
          <p:cNvSpPr>
            <a:spLocks noGrp="1"/>
          </p:cNvSpPr>
          <p:nvPr>
            <p:ph type="dt" sz="half" idx="10"/>
          </p:nvPr>
        </p:nvSpPr>
        <p:spPr/>
        <p:txBody>
          <a:bodyPr/>
          <a:lstStyle/>
          <a:p>
            <a:fld id="{D7BC972E-ED21-4CCB-8296-A0FEF392ECF3}" type="datetimeFigureOut">
              <a:rPr lang="en-US" smtClean="0"/>
              <a:t>2/19/2025</a:t>
            </a:fld>
            <a:endParaRPr lang="en-US"/>
          </a:p>
        </p:txBody>
      </p:sp>
      <p:sp>
        <p:nvSpPr>
          <p:cNvPr id="5" name="Footer Placeholder 4">
            <a:extLst>
              <a:ext uri="{FF2B5EF4-FFF2-40B4-BE49-F238E27FC236}">
                <a16:creationId xmlns:a16="http://schemas.microsoft.com/office/drawing/2014/main" id="{141C3160-5C45-54F0-9D02-2E09E213CB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56C768-E8C2-FFF4-2061-5A3BB2EE346D}"/>
              </a:ext>
            </a:extLst>
          </p:cNvPr>
          <p:cNvSpPr>
            <a:spLocks noGrp="1"/>
          </p:cNvSpPr>
          <p:nvPr>
            <p:ph type="sldNum" sz="quarter" idx="12"/>
          </p:nvPr>
        </p:nvSpPr>
        <p:spPr/>
        <p:txBody>
          <a:bodyPr/>
          <a:lstStyle/>
          <a:p>
            <a:fld id="{AA523E78-0136-46D9-AF89-0B61DB37B267}" type="slidenum">
              <a:rPr lang="en-US" smtClean="0"/>
              <a:t>‹#›</a:t>
            </a:fld>
            <a:endParaRPr lang="en-US"/>
          </a:p>
        </p:txBody>
      </p:sp>
    </p:spTree>
    <p:extLst>
      <p:ext uri="{BB962C8B-B14F-4D97-AF65-F5344CB8AC3E}">
        <p14:creationId xmlns:p14="http://schemas.microsoft.com/office/powerpoint/2010/main" val="3834431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07723-2DD5-91F2-E290-860CA371DF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AAD518-C7B4-F98B-86A1-DE270B1716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5EA33-1600-6AB2-932C-1F44AFDF81F3}"/>
              </a:ext>
            </a:extLst>
          </p:cNvPr>
          <p:cNvSpPr>
            <a:spLocks noGrp="1"/>
          </p:cNvSpPr>
          <p:nvPr>
            <p:ph type="dt" sz="half" idx="10"/>
          </p:nvPr>
        </p:nvSpPr>
        <p:spPr/>
        <p:txBody>
          <a:bodyPr/>
          <a:lstStyle/>
          <a:p>
            <a:fld id="{D7BC972E-ED21-4CCB-8296-A0FEF392ECF3}" type="datetimeFigureOut">
              <a:rPr lang="en-US" smtClean="0"/>
              <a:t>2/19/2025</a:t>
            </a:fld>
            <a:endParaRPr lang="en-US"/>
          </a:p>
        </p:txBody>
      </p:sp>
      <p:sp>
        <p:nvSpPr>
          <p:cNvPr id="5" name="Footer Placeholder 4">
            <a:extLst>
              <a:ext uri="{FF2B5EF4-FFF2-40B4-BE49-F238E27FC236}">
                <a16:creationId xmlns:a16="http://schemas.microsoft.com/office/drawing/2014/main" id="{AB9E8662-827B-C7E7-A4C1-43E46D213C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9B93B-5D2B-4C9C-1706-245FF164E338}"/>
              </a:ext>
            </a:extLst>
          </p:cNvPr>
          <p:cNvSpPr>
            <a:spLocks noGrp="1"/>
          </p:cNvSpPr>
          <p:nvPr>
            <p:ph type="sldNum" sz="quarter" idx="12"/>
          </p:nvPr>
        </p:nvSpPr>
        <p:spPr/>
        <p:txBody>
          <a:bodyPr/>
          <a:lstStyle/>
          <a:p>
            <a:fld id="{AA523E78-0136-46D9-AF89-0B61DB37B267}" type="slidenum">
              <a:rPr lang="en-US" smtClean="0"/>
              <a:t>‹#›</a:t>
            </a:fld>
            <a:endParaRPr lang="en-US"/>
          </a:p>
        </p:txBody>
      </p:sp>
    </p:spTree>
    <p:extLst>
      <p:ext uri="{BB962C8B-B14F-4D97-AF65-F5344CB8AC3E}">
        <p14:creationId xmlns:p14="http://schemas.microsoft.com/office/powerpoint/2010/main" val="497007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A5E939-990E-CC2B-14CD-A228EDA61B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792F2E-53EB-B0EE-CE5C-1E3D57C520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B96BEA-07E1-D2BA-1A90-342C49D2B234}"/>
              </a:ext>
            </a:extLst>
          </p:cNvPr>
          <p:cNvSpPr>
            <a:spLocks noGrp="1"/>
          </p:cNvSpPr>
          <p:nvPr>
            <p:ph type="dt" sz="half" idx="10"/>
          </p:nvPr>
        </p:nvSpPr>
        <p:spPr/>
        <p:txBody>
          <a:bodyPr/>
          <a:lstStyle/>
          <a:p>
            <a:fld id="{D7BC972E-ED21-4CCB-8296-A0FEF392ECF3}" type="datetimeFigureOut">
              <a:rPr lang="en-US" smtClean="0"/>
              <a:t>2/19/2025</a:t>
            </a:fld>
            <a:endParaRPr lang="en-US"/>
          </a:p>
        </p:txBody>
      </p:sp>
      <p:sp>
        <p:nvSpPr>
          <p:cNvPr id="5" name="Footer Placeholder 4">
            <a:extLst>
              <a:ext uri="{FF2B5EF4-FFF2-40B4-BE49-F238E27FC236}">
                <a16:creationId xmlns:a16="http://schemas.microsoft.com/office/drawing/2014/main" id="{44CA7592-104B-CBA6-C16D-6B2AD96D8E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7A80A9-5ED2-4387-69DE-2273A880CAB5}"/>
              </a:ext>
            </a:extLst>
          </p:cNvPr>
          <p:cNvSpPr>
            <a:spLocks noGrp="1"/>
          </p:cNvSpPr>
          <p:nvPr>
            <p:ph type="sldNum" sz="quarter" idx="12"/>
          </p:nvPr>
        </p:nvSpPr>
        <p:spPr/>
        <p:txBody>
          <a:bodyPr/>
          <a:lstStyle/>
          <a:p>
            <a:fld id="{AA523E78-0136-46D9-AF89-0B61DB37B267}" type="slidenum">
              <a:rPr lang="en-US" smtClean="0"/>
              <a:t>‹#›</a:t>
            </a:fld>
            <a:endParaRPr lang="en-US"/>
          </a:p>
        </p:txBody>
      </p:sp>
    </p:spTree>
    <p:extLst>
      <p:ext uri="{BB962C8B-B14F-4D97-AF65-F5344CB8AC3E}">
        <p14:creationId xmlns:p14="http://schemas.microsoft.com/office/powerpoint/2010/main" val="829019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BE40-E55A-EF39-F826-BA2BBDB6F9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6DE6A5-62DC-17F0-2B59-C9A6E8C1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F88CC1-1C95-02BA-3EBD-AE426110D692}"/>
              </a:ext>
            </a:extLst>
          </p:cNvPr>
          <p:cNvSpPr>
            <a:spLocks noGrp="1"/>
          </p:cNvSpPr>
          <p:nvPr>
            <p:ph type="dt" sz="half" idx="10"/>
          </p:nvPr>
        </p:nvSpPr>
        <p:spPr/>
        <p:txBody>
          <a:bodyPr/>
          <a:lstStyle/>
          <a:p>
            <a:fld id="{D7BC972E-ED21-4CCB-8296-A0FEF392ECF3}" type="datetimeFigureOut">
              <a:rPr lang="en-US" smtClean="0"/>
              <a:t>2/19/2025</a:t>
            </a:fld>
            <a:endParaRPr lang="en-US"/>
          </a:p>
        </p:txBody>
      </p:sp>
      <p:sp>
        <p:nvSpPr>
          <p:cNvPr id="5" name="Footer Placeholder 4">
            <a:extLst>
              <a:ext uri="{FF2B5EF4-FFF2-40B4-BE49-F238E27FC236}">
                <a16:creationId xmlns:a16="http://schemas.microsoft.com/office/drawing/2014/main" id="{70BACA43-F28E-3BED-9AF0-B3DC5662E8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A4D11F-3629-B49A-C825-337C1B529AEC}"/>
              </a:ext>
            </a:extLst>
          </p:cNvPr>
          <p:cNvSpPr>
            <a:spLocks noGrp="1"/>
          </p:cNvSpPr>
          <p:nvPr>
            <p:ph type="sldNum" sz="quarter" idx="12"/>
          </p:nvPr>
        </p:nvSpPr>
        <p:spPr/>
        <p:txBody>
          <a:bodyPr/>
          <a:lstStyle/>
          <a:p>
            <a:fld id="{AA523E78-0136-46D9-AF89-0B61DB37B267}" type="slidenum">
              <a:rPr lang="en-US" smtClean="0"/>
              <a:t>‹#›</a:t>
            </a:fld>
            <a:endParaRPr lang="en-US"/>
          </a:p>
        </p:txBody>
      </p:sp>
    </p:spTree>
    <p:extLst>
      <p:ext uri="{BB962C8B-B14F-4D97-AF65-F5344CB8AC3E}">
        <p14:creationId xmlns:p14="http://schemas.microsoft.com/office/powerpoint/2010/main" val="1539678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AA5B3-4674-9F81-B517-5803C4AA7C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F49D32-24F0-B063-10A4-74277D661B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F84D10-A2E6-5109-CF8D-2D66C69CB3AA}"/>
              </a:ext>
            </a:extLst>
          </p:cNvPr>
          <p:cNvSpPr>
            <a:spLocks noGrp="1"/>
          </p:cNvSpPr>
          <p:nvPr>
            <p:ph type="dt" sz="half" idx="10"/>
          </p:nvPr>
        </p:nvSpPr>
        <p:spPr/>
        <p:txBody>
          <a:bodyPr/>
          <a:lstStyle/>
          <a:p>
            <a:fld id="{D7BC972E-ED21-4CCB-8296-A0FEF392ECF3}" type="datetimeFigureOut">
              <a:rPr lang="en-US" smtClean="0"/>
              <a:t>2/19/2025</a:t>
            </a:fld>
            <a:endParaRPr lang="en-US"/>
          </a:p>
        </p:txBody>
      </p:sp>
      <p:sp>
        <p:nvSpPr>
          <p:cNvPr id="5" name="Footer Placeholder 4">
            <a:extLst>
              <a:ext uri="{FF2B5EF4-FFF2-40B4-BE49-F238E27FC236}">
                <a16:creationId xmlns:a16="http://schemas.microsoft.com/office/drawing/2014/main" id="{77C71FC2-301B-79A8-71F9-BDFE5826B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5FFD45-546D-53B2-9321-26BFAF32AF0C}"/>
              </a:ext>
            </a:extLst>
          </p:cNvPr>
          <p:cNvSpPr>
            <a:spLocks noGrp="1"/>
          </p:cNvSpPr>
          <p:nvPr>
            <p:ph type="sldNum" sz="quarter" idx="12"/>
          </p:nvPr>
        </p:nvSpPr>
        <p:spPr/>
        <p:txBody>
          <a:bodyPr/>
          <a:lstStyle/>
          <a:p>
            <a:fld id="{AA523E78-0136-46D9-AF89-0B61DB37B267}" type="slidenum">
              <a:rPr lang="en-US" smtClean="0"/>
              <a:t>‹#›</a:t>
            </a:fld>
            <a:endParaRPr lang="en-US"/>
          </a:p>
        </p:txBody>
      </p:sp>
    </p:spTree>
    <p:extLst>
      <p:ext uri="{BB962C8B-B14F-4D97-AF65-F5344CB8AC3E}">
        <p14:creationId xmlns:p14="http://schemas.microsoft.com/office/powerpoint/2010/main" val="1524296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9ED5-D88A-2FE0-8211-1875637BF8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1E4E37-8862-DE44-8AC5-29F7EA20B0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0FB36A-1709-B10B-EFC0-5ED5618927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A3D0DA-4F9F-B8C8-A01C-F04C04ABF9A4}"/>
              </a:ext>
            </a:extLst>
          </p:cNvPr>
          <p:cNvSpPr>
            <a:spLocks noGrp="1"/>
          </p:cNvSpPr>
          <p:nvPr>
            <p:ph type="dt" sz="half" idx="10"/>
          </p:nvPr>
        </p:nvSpPr>
        <p:spPr/>
        <p:txBody>
          <a:bodyPr/>
          <a:lstStyle/>
          <a:p>
            <a:fld id="{D7BC972E-ED21-4CCB-8296-A0FEF392ECF3}" type="datetimeFigureOut">
              <a:rPr lang="en-US" smtClean="0"/>
              <a:t>2/19/2025</a:t>
            </a:fld>
            <a:endParaRPr lang="en-US"/>
          </a:p>
        </p:txBody>
      </p:sp>
      <p:sp>
        <p:nvSpPr>
          <p:cNvPr id="6" name="Footer Placeholder 5">
            <a:extLst>
              <a:ext uri="{FF2B5EF4-FFF2-40B4-BE49-F238E27FC236}">
                <a16:creationId xmlns:a16="http://schemas.microsoft.com/office/drawing/2014/main" id="{8EF6520B-4649-822E-87FE-A48B9FE8E3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5EBE53-E357-34EA-53C0-AF54598672DF}"/>
              </a:ext>
            </a:extLst>
          </p:cNvPr>
          <p:cNvSpPr>
            <a:spLocks noGrp="1"/>
          </p:cNvSpPr>
          <p:nvPr>
            <p:ph type="sldNum" sz="quarter" idx="12"/>
          </p:nvPr>
        </p:nvSpPr>
        <p:spPr/>
        <p:txBody>
          <a:bodyPr/>
          <a:lstStyle/>
          <a:p>
            <a:fld id="{AA523E78-0136-46D9-AF89-0B61DB37B267}" type="slidenum">
              <a:rPr lang="en-US" smtClean="0"/>
              <a:t>‹#›</a:t>
            </a:fld>
            <a:endParaRPr lang="en-US"/>
          </a:p>
        </p:txBody>
      </p:sp>
    </p:spTree>
    <p:extLst>
      <p:ext uri="{BB962C8B-B14F-4D97-AF65-F5344CB8AC3E}">
        <p14:creationId xmlns:p14="http://schemas.microsoft.com/office/powerpoint/2010/main" val="3460164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30435-2EBE-7585-F749-0B73CFB0F9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C19D65-24E1-EE00-5384-A3CF21D557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4D942B-305C-F64C-AF9C-550512AC0C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09DD55-11D2-D9BF-C446-D9B1F4FEF5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7505C1-EC94-771F-9B6E-07227FF9DF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EEF8EE-D2CE-639D-1776-B37161435B46}"/>
              </a:ext>
            </a:extLst>
          </p:cNvPr>
          <p:cNvSpPr>
            <a:spLocks noGrp="1"/>
          </p:cNvSpPr>
          <p:nvPr>
            <p:ph type="dt" sz="half" idx="10"/>
          </p:nvPr>
        </p:nvSpPr>
        <p:spPr/>
        <p:txBody>
          <a:bodyPr/>
          <a:lstStyle/>
          <a:p>
            <a:fld id="{D7BC972E-ED21-4CCB-8296-A0FEF392ECF3}" type="datetimeFigureOut">
              <a:rPr lang="en-US" smtClean="0"/>
              <a:t>2/19/2025</a:t>
            </a:fld>
            <a:endParaRPr lang="en-US"/>
          </a:p>
        </p:txBody>
      </p:sp>
      <p:sp>
        <p:nvSpPr>
          <p:cNvPr id="8" name="Footer Placeholder 7">
            <a:extLst>
              <a:ext uri="{FF2B5EF4-FFF2-40B4-BE49-F238E27FC236}">
                <a16:creationId xmlns:a16="http://schemas.microsoft.com/office/drawing/2014/main" id="{14221999-C805-6236-113B-9788DAB625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BA6CA4-5B2A-FECC-7C0F-0FE6DDEF8F93}"/>
              </a:ext>
            </a:extLst>
          </p:cNvPr>
          <p:cNvSpPr>
            <a:spLocks noGrp="1"/>
          </p:cNvSpPr>
          <p:nvPr>
            <p:ph type="sldNum" sz="quarter" idx="12"/>
          </p:nvPr>
        </p:nvSpPr>
        <p:spPr/>
        <p:txBody>
          <a:bodyPr/>
          <a:lstStyle/>
          <a:p>
            <a:fld id="{AA523E78-0136-46D9-AF89-0B61DB37B267}" type="slidenum">
              <a:rPr lang="en-US" smtClean="0"/>
              <a:t>‹#›</a:t>
            </a:fld>
            <a:endParaRPr lang="en-US"/>
          </a:p>
        </p:txBody>
      </p:sp>
    </p:spTree>
    <p:extLst>
      <p:ext uri="{BB962C8B-B14F-4D97-AF65-F5344CB8AC3E}">
        <p14:creationId xmlns:p14="http://schemas.microsoft.com/office/powerpoint/2010/main" val="4074811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31755-4CD6-9B66-1532-B872B90031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9E5EA5-1894-AB35-5DBD-51E1F6EA3524}"/>
              </a:ext>
            </a:extLst>
          </p:cNvPr>
          <p:cNvSpPr>
            <a:spLocks noGrp="1"/>
          </p:cNvSpPr>
          <p:nvPr>
            <p:ph type="dt" sz="half" idx="10"/>
          </p:nvPr>
        </p:nvSpPr>
        <p:spPr/>
        <p:txBody>
          <a:bodyPr/>
          <a:lstStyle/>
          <a:p>
            <a:fld id="{D7BC972E-ED21-4CCB-8296-A0FEF392ECF3}" type="datetimeFigureOut">
              <a:rPr lang="en-US" smtClean="0"/>
              <a:t>2/19/2025</a:t>
            </a:fld>
            <a:endParaRPr lang="en-US"/>
          </a:p>
        </p:txBody>
      </p:sp>
      <p:sp>
        <p:nvSpPr>
          <p:cNvPr id="4" name="Footer Placeholder 3">
            <a:extLst>
              <a:ext uri="{FF2B5EF4-FFF2-40B4-BE49-F238E27FC236}">
                <a16:creationId xmlns:a16="http://schemas.microsoft.com/office/drawing/2014/main" id="{2C70F3A0-AB96-5367-7B48-AAC625C85D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5B850B-1E60-8CBE-AD23-AB2C8B12917C}"/>
              </a:ext>
            </a:extLst>
          </p:cNvPr>
          <p:cNvSpPr>
            <a:spLocks noGrp="1"/>
          </p:cNvSpPr>
          <p:nvPr>
            <p:ph type="sldNum" sz="quarter" idx="12"/>
          </p:nvPr>
        </p:nvSpPr>
        <p:spPr/>
        <p:txBody>
          <a:bodyPr/>
          <a:lstStyle/>
          <a:p>
            <a:fld id="{AA523E78-0136-46D9-AF89-0B61DB37B267}" type="slidenum">
              <a:rPr lang="en-US" smtClean="0"/>
              <a:t>‹#›</a:t>
            </a:fld>
            <a:endParaRPr lang="en-US"/>
          </a:p>
        </p:txBody>
      </p:sp>
    </p:spTree>
    <p:extLst>
      <p:ext uri="{BB962C8B-B14F-4D97-AF65-F5344CB8AC3E}">
        <p14:creationId xmlns:p14="http://schemas.microsoft.com/office/powerpoint/2010/main" val="662247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F2FFDE-C654-02DD-E3DA-CEC061E3A393}"/>
              </a:ext>
            </a:extLst>
          </p:cNvPr>
          <p:cNvSpPr>
            <a:spLocks noGrp="1"/>
          </p:cNvSpPr>
          <p:nvPr>
            <p:ph type="dt" sz="half" idx="10"/>
          </p:nvPr>
        </p:nvSpPr>
        <p:spPr/>
        <p:txBody>
          <a:bodyPr/>
          <a:lstStyle/>
          <a:p>
            <a:fld id="{D7BC972E-ED21-4CCB-8296-A0FEF392ECF3}" type="datetimeFigureOut">
              <a:rPr lang="en-US" smtClean="0"/>
              <a:t>2/19/2025</a:t>
            </a:fld>
            <a:endParaRPr lang="en-US"/>
          </a:p>
        </p:txBody>
      </p:sp>
      <p:sp>
        <p:nvSpPr>
          <p:cNvPr id="3" name="Footer Placeholder 2">
            <a:extLst>
              <a:ext uri="{FF2B5EF4-FFF2-40B4-BE49-F238E27FC236}">
                <a16:creationId xmlns:a16="http://schemas.microsoft.com/office/drawing/2014/main" id="{06197A5A-A0CE-33AC-BFA2-7072F566B8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77CDF9-0F31-8258-C9C3-2DD6F1C4612F}"/>
              </a:ext>
            </a:extLst>
          </p:cNvPr>
          <p:cNvSpPr>
            <a:spLocks noGrp="1"/>
          </p:cNvSpPr>
          <p:nvPr>
            <p:ph type="sldNum" sz="quarter" idx="12"/>
          </p:nvPr>
        </p:nvSpPr>
        <p:spPr/>
        <p:txBody>
          <a:bodyPr/>
          <a:lstStyle/>
          <a:p>
            <a:fld id="{AA523E78-0136-46D9-AF89-0B61DB37B267}" type="slidenum">
              <a:rPr lang="en-US" smtClean="0"/>
              <a:t>‹#›</a:t>
            </a:fld>
            <a:endParaRPr lang="en-US"/>
          </a:p>
        </p:txBody>
      </p:sp>
    </p:spTree>
    <p:extLst>
      <p:ext uri="{BB962C8B-B14F-4D97-AF65-F5344CB8AC3E}">
        <p14:creationId xmlns:p14="http://schemas.microsoft.com/office/powerpoint/2010/main" val="3802270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BE911-B8D1-075F-71DD-B22364A287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E71761-FC2C-6D12-EAB0-77C8765739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876792-A72F-55C8-5A2A-2A93E43273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DBA3EB-9AAC-ABD7-DB8A-3B0A7412A55F}"/>
              </a:ext>
            </a:extLst>
          </p:cNvPr>
          <p:cNvSpPr>
            <a:spLocks noGrp="1"/>
          </p:cNvSpPr>
          <p:nvPr>
            <p:ph type="dt" sz="half" idx="10"/>
          </p:nvPr>
        </p:nvSpPr>
        <p:spPr/>
        <p:txBody>
          <a:bodyPr/>
          <a:lstStyle/>
          <a:p>
            <a:fld id="{D7BC972E-ED21-4CCB-8296-A0FEF392ECF3}" type="datetimeFigureOut">
              <a:rPr lang="en-US" smtClean="0"/>
              <a:t>2/19/2025</a:t>
            </a:fld>
            <a:endParaRPr lang="en-US"/>
          </a:p>
        </p:txBody>
      </p:sp>
      <p:sp>
        <p:nvSpPr>
          <p:cNvPr id="6" name="Footer Placeholder 5">
            <a:extLst>
              <a:ext uri="{FF2B5EF4-FFF2-40B4-BE49-F238E27FC236}">
                <a16:creationId xmlns:a16="http://schemas.microsoft.com/office/drawing/2014/main" id="{9B769926-3C77-9AAC-3D5E-5928D5FAAA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3FC7A-2FA0-4AC2-9203-CEC47369981D}"/>
              </a:ext>
            </a:extLst>
          </p:cNvPr>
          <p:cNvSpPr>
            <a:spLocks noGrp="1"/>
          </p:cNvSpPr>
          <p:nvPr>
            <p:ph type="sldNum" sz="quarter" idx="12"/>
          </p:nvPr>
        </p:nvSpPr>
        <p:spPr/>
        <p:txBody>
          <a:bodyPr/>
          <a:lstStyle/>
          <a:p>
            <a:fld id="{AA523E78-0136-46D9-AF89-0B61DB37B267}" type="slidenum">
              <a:rPr lang="en-US" smtClean="0"/>
              <a:t>‹#›</a:t>
            </a:fld>
            <a:endParaRPr lang="en-US"/>
          </a:p>
        </p:txBody>
      </p:sp>
    </p:spTree>
    <p:extLst>
      <p:ext uri="{BB962C8B-B14F-4D97-AF65-F5344CB8AC3E}">
        <p14:creationId xmlns:p14="http://schemas.microsoft.com/office/powerpoint/2010/main" val="3821674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4DDC4-9E84-B034-5B13-9D82EAF39F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8A0BB8-08DF-7236-A88F-804AE14057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B90261-7EE0-5346-66C2-D1CC06AA12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AF3BD2-E7B0-52EB-01F2-AC53F09A425C}"/>
              </a:ext>
            </a:extLst>
          </p:cNvPr>
          <p:cNvSpPr>
            <a:spLocks noGrp="1"/>
          </p:cNvSpPr>
          <p:nvPr>
            <p:ph type="dt" sz="half" idx="10"/>
          </p:nvPr>
        </p:nvSpPr>
        <p:spPr/>
        <p:txBody>
          <a:bodyPr/>
          <a:lstStyle/>
          <a:p>
            <a:fld id="{D7BC972E-ED21-4CCB-8296-A0FEF392ECF3}" type="datetimeFigureOut">
              <a:rPr lang="en-US" smtClean="0"/>
              <a:t>2/19/2025</a:t>
            </a:fld>
            <a:endParaRPr lang="en-US"/>
          </a:p>
        </p:txBody>
      </p:sp>
      <p:sp>
        <p:nvSpPr>
          <p:cNvPr id="6" name="Footer Placeholder 5">
            <a:extLst>
              <a:ext uri="{FF2B5EF4-FFF2-40B4-BE49-F238E27FC236}">
                <a16:creationId xmlns:a16="http://schemas.microsoft.com/office/drawing/2014/main" id="{636CF42B-0A62-6039-7EEA-8631AE6925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F0F4D3-3C5E-8A22-37B0-24B4C1026192}"/>
              </a:ext>
            </a:extLst>
          </p:cNvPr>
          <p:cNvSpPr>
            <a:spLocks noGrp="1"/>
          </p:cNvSpPr>
          <p:nvPr>
            <p:ph type="sldNum" sz="quarter" idx="12"/>
          </p:nvPr>
        </p:nvSpPr>
        <p:spPr/>
        <p:txBody>
          <a:bodyPr/>
          <a:lstStyle/>
          <a:p>
            <a:fld id="{AA523E78-0136-46D9-AF89-0B61DB37B267}" type="slidenum">
              <a:rPr lang="en-US" smtClean="0"/>
              <a:t>‹#›</a:t>
            </a:fld>
            <a:endParaRPr lang="en-US"/>
          </a:p>
        </p:txBody>
      </p:sp>
    </p:spTree>
    <p:extLst>
      <p:ext uri="{BB962C8B-B14F-4D97-AF65-F5344CB8AC3E}">
        <p14:creationId xmlns:p14="http://schemas.microsoft.com/office/powerpoint/2010/main" val="3760490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EE47EA-8265-2B73-B80A-685FDE05E7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40D90B-1991-7A18-69CB-48680AF320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929FA5-8140-7709-4EA1-A956975394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BC972E-ED21-4CCB-8296-A0FEF392ECF3}" type="datetimeFigureOut">
              <a:rPr lang="en-US" smtClean="0"/>
              <a:t>2/19/2025</a:t>
            </a:fld>
            <a:endParaRPr lang="en-US"/>
          </a:p>
        </p:txBody>
      </p:sp>
      <p:sp>
        <p:nvSpPr>
          <p:cNvPr id="5" name="Footer Placeholder 4">
            <a:extLst>
              <a:ext uri="{FF2B5EF4-FFF2-40B4-BE49-F238E27FC236}">
                <a16:creationId xmlns:a16="http://schemas.microsoft.com/office/drawing/2014/main" id="{EE08198B-72F6-2372-7C14-6EF691EFD3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8855742-6F85-E26F-CB4F-B2F5BBDB6C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A523E78-0136-46D9-AF89-0B61DB37B267}" type="slidenum">
              <a:rPr lang="en-US" smtClean="0"/>
              <a:t>‹#›</a:t>
            </a:fld>
            <a:endParaRPr lang="en-US"/>
          </a:p>
        </p:txBody>
      </p:sp>
    </p:spTree>
    <p:extLst>
      <p:ext uri="{BB962C8B-B14F-4D97-AF65-F5344CB8AC3E}">
        <p14:creationId xmlns:p14="http://schemas.microsoft.com/office/powerpoint/2010/main" val="2719636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ypes Of Structural Steel - Intsel Steel/Bushwick Metals">
            <a:extLst>
              <a:ext uri="{FF2B5EF4-FFF2-40B4-BE49-F238E27FC236}">
                <a16:creationId xmlns:a16="http://schemas.microsoft.com/office/drawing/2014/main" id="{F2222E34-2455-D58D-5DA0-CEB389001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50" y="819149"/>
            <a:ext cx="7833177" cy="52197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B44FA0A-8070-E22B-0A97-F76A5D75B958}"/>
              </a:ext>
            </a:extLst>
          </p:cNvPr>
          <p:cNvSpPr txBox="1"/>
          <p:nvPr/>
        </p:nvSpPr>
        <p:spPr>
          <a:xfrm>
            <a:off x="8942832" y="3154680"/>
            <a:ext cx="2246376" cy="400110"/>
          </a:xfrm>
          <a:prstGeom prst="rect">
            <a:avLst/>
          </a:prstGeom>
          <a:noFill/>
        </p:spPr>
        <p:txBody>
          <a:bodyPr wrap="square" rtlCol="0">
            <a:spAutoFit/>
          </a:bodyPr>
          <a:lstStyle/>
          <a:p>
            <a:r>
              <a:rPr lang="en-US" sz="2000" b="1" dirty="0">
                <a:solidFill>
                  <a:srgbClr val="FF0000"/>
                </a:solidFill>
              </a:rPr>
              <a:t>Connection bar</a:t>
            </a:r>
          </a:p>
        </p:txBody>
      </p:sp>
    </p:spTree>
    <p:extLst>
      <p:ext uri="{BB962C8B-B14F-4D97-AF65-F5344CB8AC3E}">
        <p14:creationId xmlns:p14="http://schemas.microsoft.com/office/powerpoint/2010/main" val="4012515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Type of Supports in Real Structures – Civil-Ideas">
            <a:extLst>
              <a:ext uri="{FF2B5EF4-FFF2-40B4-BE49-F238E27FC236}">
                <a16:creationId xmlns:a16="http://schemas.microsoft.com/office/drawing/2014/main" id="{BA279422-F211-D25B-90C5-30AAAB72F8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095" y="1081849"/>
            <a:ext cx="7029774" cy="46943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58C5090-D56C-BC03-609D-74C9BCCE831B}"/>
              </a:ext>
            </a:extLst>
          </p:cNvPr>
          <p:cNvSpPr txBox="1"/>
          <p:nvPr/>
        </p:nvSpPr>
        <p:spPr>
          <a:xfrm>
            <a:off x="8485632" y="3127248"/>
            <a:ext cx="2246376" cy="400110"/>
          </a:xfrm>
          <a:prstGeom prst="rect">
            <a:avLst/>
          </a:prstGeom>
          <a:noFill/>
        </p:spPr>
        <p:txBody>
          <a:bodyPr wrap="square" rtlCol="0">
            <a:spAutoFit/>
          </a:bodyPr>
          <a:lstStyle/>
          <a:p>
            <a:r>
              <a:rPr lang="en-US" sz="2000" b="1" dirty="0">
                <a:solidFill>
                  <a:srgbClr val="FF0000"/>
                </a:solidFill>
              </a:rPr>
              <a:t>Hinge connection</a:t>
            </a:r>
          </a:p>
        </p:txBody>
      </p:sp>
    </p:spTree>
    <p:extLst>
      <p:ext uri="{BB962C8B-B14F-4D97-AF65-F5344CB8AC3E}">
        <p14:creationId xmlns:p14="http://schemas.microsoft.com/office/powerpoint/2010/main" val="3090535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upport and Connection Types">
            <a:extLst>
              <a:ext uri="{FF2B5EF4-FFF2-40B4-BE49-F238E27FC236}">
                <a16:creationId xmlns:a16="http://schemas.microsoft.com/office/drawing/2014/main" id="{5598E723-1848-8D73-2A2B-67B8083052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0" y="1762125"/>
            <a:ext cx="5787710" cy="37909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C7FA719-9BF4-19BF-A6D5-0C49B6FC3606}"/>
              </a:ext>
            </a:extLst>
          </p:cNvPr>
          <p:cNvSpPr txBox="1"/>
          <p:nvPr/>
        </p:nvSpPr>
        <p:spPr>
          <a:xfrm>
            <a:off x="7877175" y="3038475"/>
            <a:ext cx="3276600" cy="369332"/>
          </a:xfrm>
          <a:prstGeom prst="rect">
            <a:avLst/>
          </a:prstGeom>
          <a:noFill/>
        </p:spPr>
        <p:txBody>
          <a:bodyPr wrap="square" rtlCol="0">
            <a:spAutoFit/>
          </a:bodyPr>
          <a:lstStyle/>
          <a:p>
            <a:r>
              <a:rPr lang="en-US" b="1" dirty="0">
                <a:solidFill>
                  <a:srgbClr val="FF0000"/>
                </a:solidFill>
              </a:rPr>
              <a:t>Beam Hinge Connection</a:t>
            </a:r>
          </a:p>
        </p:txBody>
      </p:sp>
    </p:spTree>
    <p:extLst>
      <p:ext uri="{BB962C8B-B14F-4D97-AF65-F5344CB8AC3E}">
        <p14:creationId xmlns:p14="http://schemas.microsoft.com/office/powerpoint/2010/main" val="3883202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What is this thing for? : r/civilengineering">
            <a:extLst>
              <a:ext uri="{FF2B5EF4-FFF2-40B4-BE49-F238E27FC236}">
                <a16:creationId xmlns:a16="http://schemas.microsoft.com/office/drawing/2014/main" id="{AF8A07BD-264C-A330-CF66-92ACBB1BE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063" y="645468"/>
            <a:ext cx="4533201" cy="604240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4C22DAD3-1113-85D1-5A78-85AB2E370908}"/>
              </a:ext>
            </a:extLst>
          </p:cNvPr>
          <p:cNvGrpSpPr/>
          <p:nvPr/>
        </p:nvGrpSpPr>
        <p:grpSpPr>
          <a:xfrm>
            <a:off x="6711696" y="2916936"/>
            <a:ext cx="1984248" cy="804672"/>
            <a:chOff x="6711696" y="2916936"/>
            <a:chExt cx="1984248" cy="804672"/>
          </a:xfrm>
        </p:grpSpPr>
        <p:cxnSp>
          <p:nvCxnSpPr>
            <p:cNvPr id="3" name="Straight Connector 2">
              <a:extLst>
                <a:ext uri="{FF2B5EF4-FFF2-40B4-BE49-F238E27FC236}">
                  <a16:creationId xmlns:a16="http://schemas.microsoft.com/office/drawing/2014/main" id="{FF1A23C5-EE29-BBC7-ECFC-825EFF485C17}"/>
                </a:ext>
              </a:extLst>
            </p:cNvPr>
            <p:cNvCxnSpPr/>
            <p:nvPr/>
          </p:nvCxnSpPr>
          <p:spPr>
            <a:xfrm>
              <a:off x="6711696" y="3319272"/>
              <a:ext cx="135331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D9059894-68B1-7302-D16A-2F897FB0EC86}"/>
                </a:ext>
              </a:extLst>
            </p:cNvPr>
            <p:cNvCxnSpPr/>
            <p:nvPr/>
          </p:nvCxnSpPr>
          <p:spPr>
            <a:xfrm>
              <a:off x="8074152" y="2916936"/>
              <a:ext cx="0" cy="804672"/>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547937F7-B7F9-5337-6614-C55F99A28642}"/>
                </a:ext>
              </a:extLst>
            </p:cNvPr>
            <p:cNvCxnSpPr/>
            <p:nvPr/>
          </p:nvCxnSpPr>
          <p:spPr>
            <a:xfrm>
              <a:off x="8074152" y="2916936"/>
              <a:ext cx="621792"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5FAFF3E1-7842-0C18-5949-531F9378E799}"/>
              </a:ext>
            </a:extLst>
          </p:cNvPr>
          <p:cNvGrpSpPr/>
          <p:nvPr/>
        </p:nvGrpSpPr>
        <p:grpSpPr>
          <a:xfrm rot="10800000">
            <a:off x="8311896" y="3017520"/>
            <a:ext cx="1984248" cy="804672"/>
            <a:chOff x="6711696" y="2916936"/>
            <a:chExt cx="1984248" cy="804672"/>
          </a:xfrm>
        </p:grpSpPr>
        <p:cxnSp>
          <p:nvCxnSpPr>
            <p:cNvPr id="10" name="Straight Connector 9">
              <a:extLst>
                <a:ext uri="{FF2B5EF4-FFF2-40B4-BE49-F238E27FC236}">
                  <a16:creationId xmlns:a16="http://schemas.microsoft.com/office/drawing/2014/main" id="{DA471655-6C61-E04F-F997-5468EEB4CE55}"/>
                </a:ext>
              </a:extLst>
            </p:cNvPr>
            <p:cNvCxnSpPr/>
            <p:nvPr/>
          </p:nvCxnSpPr>
          <p:spPr>
            <a:xfrm>
              <a:off x="6711696" y="3319272"/>
              <a:ext cx="135331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8ADC8D2C-5D5A-F4E9-E10F-6834550F6199}"/>
                </a:ext>
              </a:extLst>
            </p:cNvPr>
            <p:cNvCxnSpPr/>
            <p:nvPr/>
          </p:nvCxnSpPr>
          <p:spPr>
            <a:xfrm>
              <a:off x="8074152" y="2916936"/>
              <a:ext cx="0" cy="804672"/>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1F954F3-4AE3-BE9B-3BC7-2B61F5D205A3}"/>
                </a:ext>
              </a:extLst>
            </p:cNvPr>
            <p:cNvCxnSpPr/>
            <p:nvPr/>
          </p:nvCxnSpPr>
          <p:spPr>
            <a:xfrm>
              <a:off x="8074152" y="2916936"/>
              <a:ext cx="621792"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BDEA667B-E824-0293-0A58-05DD797AAF00}"/>
              </a:ext>
            </a:extLst>
          </p:cNvPr>
          <p:cNvGrpSpPr/>
          <p:nvPr/>
        </p:nvGrpSpPr>
        <p:grpSpPr>
          <a:xfrm>
            <a:off x="8276081" y="2916936"/>
            <a:ext cx="123444" cy="902203"/>
            <a:chOff x="7114032" y="978408"/>
            <a:chExt cx="123444" cy="902203"/>
          </a:xfrm>
        </p:grpSpPr>
        <p:sp>
          <p:nvSpPr>
            <p:cNvPr id="13" name="Oval 12">
              <a:extLst>
                <a:ext uri="{FF2B5EF4-FFF2-40B4-BE49-F238E27FC236}">
                  <a16:creationId xmlns:a16="http://schemas.microsoft.com/office/drawing/2014/main" id="{1775C225-30DC-3A3D-2ED4-4AB65D70BF98}"/>
                </a:ext>
              </a:extLst>
            </p:cNvPr>
            <p:cNvSpPr/>
            <p:nvPr/>
          </p:nvSpPr>
          <p:spPr>
            <a:xfrm>
              <a:off x="7114032" y="978408"/>
              <a:ext cx="109728" cy="1097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BCC32BD-8FE7-52F8-475A-C4ED94EDDC5A}"/>
                </a:ext>
              </a:extLst>
            </p:cNvPr>
            <p:cNvSpPr/>
            <p:nvPr/>
          </p:nvSpPr>
          <p:spPr>
            <a:xfrm>
              <a:off x="7127748" y="1770888"/>
              <a:ext cx="109728" cy="1097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F8309D1-EF06-ACE0-F148-AC843B330986}"/>
                </a:ext>
              </a:extLst>
            </p:cNvPr>
            <p:cNvCxnSpPr>
              <a:stCxn id="13" idx="4"/>
              <a:endCxn id="14" idx="0"/>
            </p:cNvCxnSpPr>
            <p:nvPr/>
          </p:nvCxnSpPr>
          <p:spPr>
            <a:xfrm>
              <a:off x="7168896" y="1088131"/>
              <a:ext cx="13716" cy="682757"/>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0" name="Group 19">
            <a:extLst>
              <a:ext uri="{FF2B5EF4-FFF2-40B4-BE49-F238E27FC236}">
                <a16:creationId xmlns:a16="http://schemas.microsoft.com/office/drawing/2014/main" id="{28F5B823-C7C1-D2BA-C810-B334AF45D7B6}"/>
              </a:ext>
            </a:extLst>
          </p:cNvPr>
          <p:cNvGrpSpPr/>
          <p:nvPr/>
        </p:nvGrpSpPr>
        <p:grpSpPr>
          <a:xfrm>
            <a:off x="8564880" y="2916936"/>
            <a:ext cx="123444" cy="902203"/>
            <a:chOff x="7266432" y="1130808"/>
            <a:chExt cx="123444" cy="902203"/>
          </a:xfrm>
        </p:grpSpPr>
        <p:sp>
          <p:nvSpPr>
            <p:cNvPr id="17" name="Oval 16">
              <a:extLst>
                <a:ext uri="{FF2B5EF4-FFF2-40B4-BE49-F238E27FC236}">
                  <a16:creationId xmlns:a16="http://schemas.microsoft.com/office/drawing/2014/main" id="{6DFC550D-9BA8-B738-40BF-8563C5C005E3}"/>
                </a:ext>
              </a:extLst>
            </p:cNvPr>
            <p:cNvSpPr/>
            <p:nvPr/>
          </p:nvSpPr>
          <p:spPr>
            <a:xfrm>
              <a:off x="7266432" y="1130808"/>
              <a:ext cx="109728" cy="1097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32561CD-E18F-ED56-3064-0D1AFF03D20B}"/>
                </a:ext>
              </a:extLst>
            </p:cNvPr>
            <p:cNvSpPr/>
            <p:nvPr/>
          </p:nvSpPr>
          <p:spPr>
            <a:xfrm>
              <a:off x="7280148" y="1923288"/>
              <a:ext cx="109728" cy="1097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D8946221-17C2-4990-9DFD-7FBD6CC4253A}"/>
                </a:ext>
              </a:extLst>
            </p:cNvPr>
            <p:cNvCxnSpPr>
              <a:cxnSpLocks/>
              <a:stCxn id="17" idx="4"/>
              <a:endCxn id="18" idx="0"/>
            </p:cNvCxnSpPr>
            <p:nvPr/>
          </p:nvCxnSpPr>
          <p:spPr>
            <a:xfrm>
              <a:off x="7321296" y="1240531"/>
              <a:ext cx="13716" cy="682757"/>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58692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02BD9C3-588F-529A-F7BD-2C087C8E9B60}"/>
              </a:ext>
            </a:extLst>
          </p:cNvPr>
          <p:cNvGrpSpPr/>
          <p:nvPr/>
        </p:nvGrpSpPr>
        <p:grpSpPr>
          <a:xfrm>
            <a:off x="7896606" y="2935986"/>
            <a:ext cx="1984248" cy="804672"/>
            <a:chOff x="6711696" y="2916936"/>
            <a:chExt cx="1984248" cy="804672"/>
          </a:xfrm>
        </p:grpSpPr>
        <p:cxnSp>
          <p:nvCxnSpPr>
            <p:cNvPr id="3" name="Straight Connector 2">
              <a:extLst>
                <a:ext uri="{FF2B5EF4-FFF2-40B4-BE49-F238E27FC236}">
                  <a16:creationId xmlns:a16="http://schemas.microsoft.com/office/drawing/2014/main" id="{F00D0605-9C4D-EB2C-A14B-D49422E7E85D}"/>
                </a:ext>
              </a:extLst>
            </p:cNvPr>
            <p:cNvCxnSpPr/>
            <p:nvPr/>
          </p:nvCxnSpPr>
          <p:spPr>
            <a:xfrm>
              <a:off x="6711696" y="3319272"/>
              <a:ext cx="135331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CE1FAE32-053D-DB0F-4EA1-8C041BD21BAF}"/>
                </a:ext>
              </a:extLst>
            </p:cNvPr>
            <p:cNvCxnSpPr/>
            <p:nvPr/>
          </p:nvCxnSpPr>
          <p:spPr>
            <a:xfrm>
              <a:off x="8074152" y="2916936"/>
              <a:ext cx="0" cy="804672"/>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5C52FFDD-0B61-D8EF-2541-689F9B52D056}"/>
                </a:ext>
              </a:extLst>
            </p:cNvPr>
            <p:cNvCxnSpPr/>
            <p:nvPr/>
          </p:nvCxnSpPr>
          <p:spPr>
            <a:xfrm>
              <a:off x="8074152" y="2916936"/>
              <a:ext cx="621792"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6" name="Group 5">
            <a:extLst>
              <a:ext uri="{FF2B5EF4-FFF2-40B4-BE49-F238E27FC236}">
                <a16:creationId xmlns:a16="http://schemas.microsoft.com/office/drawing/2014/main" id="{14702B4F-D5B3-2DB8-2652-296C32B277EA}"/>
              </a:ext>
            </a:extLst>
          </p:cNvPr>
          <p:cNvGrpSpPr/>
          <p:nvPr/>
        </p:nvGrpSpPr>
        <p:grpSpPr>
          <a:xfrm rot="10800000">
            <a:off x="9592056" y="3036570"/>
            <a:ext cx="1984248" cy="804672"/>
            <a:chOff x="6711696" y="2916936"/>
            <a:chExt cx="1984248" cy="804672"/>
          </a:xfrm>
        </p:grpSpPr>
        <p:cxnSp>
          <p:nvCxnSpPr>
            <p:cNvPr id="7" name="Straight Connector 6">
              <a:extLst>
                <a:ext uri="{FF2B5EF4-FFF2-40B4-BE49-F238E27FC236}">
                  <a16:creationId xmlns:a16="http://schemas.microsoft.com/office/drawing/2014/main" id="{BDBFB8E7-A78E-9092-5512-3DC061BD0CAE}"/>
                </a:ext>
              </a:extLst>
            </p:cNvPr>
            <p:cNvCxnSpPr/>
            <p:nvPr/>
          </p:nvCxnSpPr>
          <p:spPr>
            <a:xfrm>
              <a:off x="6711696" y="3319272"/>
              <a:ext cx="135331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41E7563A-B4DA-7DED-31D5-94A90B11FCC6}"/>
                </a:ext>
              </a:extLst>
            </p:cNvPr>
            <p:cNvCxnSpPr/>
            <p:nvPr/>
          </p:nvCxnSpPr>
          <p:spPr>
            <a:xfrm>
              <a:off x="8074152" y="2916936"/>
              <a:ext cx="0" cy="804672"/>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7EC4BD68-74D5-9084-E10C-D29D6985491A}"/>
                </a:ext>
              </a:extLst>
            </p:cNvPr>
            <p:cNvCxnSpPr/>
            <p:nvPr/>
          </p:nvCxnSpPr>
          <p:spPr>
            <a:xfrm>
              <a:off x="8074152" y="2916936"/>
              <a:ext cx="621792"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CEA66261-5F30-B91C-16C9-7FB8F05317A3}"/>
              </a:ext>
            </a:extLst>
          </p:cNvPr>
          <p:cNvGrpSpPr/>
          <p:nvPr/>
        </p:nvGrpSpPr>
        <p:grpSpPr>
          <a:xfrm rot="16200000">
            <a:off x="9681592" y="3136006"/>
            <a:ext cx="123444" cy="902203"/>
            <a:chOff x="7114032" y="978408"/>
            <a:chExt cx="123444" cy="902203"/>
          </a:xfrm>
        </p:grpSpPr>
        <p:sp>
          <p:nvSpPr>
            <p:cNvPr id="11" name="Oval 10">
              <a:extLst>
                <a:ext uri="{FF2B5EF4-FFF2-40B4-BE49-F238E27FC236}">
                  <a16:creationId xmlns:a16="http://schemas.microsoft.com/office/drawing/2014/main" id="{7D9357BA-AA16-5DC4-2800-F0DEC68BE1CE}"/>
                </a:ext>
              </a:extLst>
            </p:cNvPr>
            <p:cNvSpPr/>
            <p:nvPr/>
          </p:nvSpPr>
          <p:spPr>
            <a:xfrm>
              <a:off x="7114032" y="978408"/>
              <a:ext cx="109728" cy="1097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BB8632F-17CF-D774-5AED-09368960919B}"/>
                </a:ext>
              </a:extLst>
            </p:cNvPr>
            <p:cNvSpPr/>
            <p:nvPr/>
          </p:nvSpPr>
          <p:spPr>
            <a:xfrm>
              <a:off x="7127748" y="1770888"/>
              <a:ext cx="109728" cy="1097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BF63E88F-0817-C4A3-04D6-74FBDB06EE0E}"/>
                </a:ext>
              </a:extLst>
            </p:cNvPr>
            <p:cNvCxnSpPr>
              <a:stCxn id="11" idx="4"/>
              <a:endCxn id="12" idx="0"/>
            </p:cNvCxnSpPr>
            <p:nvPr/>
          </p:nvCxnSpPr>
          <p:spPr>
            <a:xfrm>
              <a:off x="7168896" y="1088131"/>
              <a:ext cx="13716" cy="682757"/>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FF0807A0-991A-E4B6-C41E-A278814A2221}"/>
              </a:ext>
            </a:extLst>
          </p:cNvPr>
          <p:cNvGrpSpPr/>
          <p:nvPr/>
        </p:nvGrpSpPr>
        <p:grpSpPr>
          <a:xfrm rot="16200000">
            <a:off x="9681592" y="2704146"/>
            <a:ext cx="123444" cy="902203"/>
            <a:chOff x="7266432" y="1130808"/>
            <a:chExt cx="123444" cy="902203"/>
          </a:xfrm>
        </p:grpSpPr>
        <p:sp>
          <p:nvSpPr>
            <p:cNvPr id="15" name="Oval 14">
              <a:extLst>
                <a:ext uri="{FF2B5EF4-FFF2-40B4-BE49-F238E27FC236}">
                  <a16:creationId xmlns:a16="http://schemas.microsoft.com/office/drawing/2014/main" id="{E4DD45D2-F4F5-F287-626E-2A088CDCE2BD}"/>
                </a:ext>
              </a:extLst>
            </p:cNvPr>
            <p:cNvSpPr/>
            <p:nvPr/>
          </p:nvSpPr>
          <p:spPr>
            <a:xfrm>
              <a:off x="7266432" y="1130808"/>
              <a:ext cx="109728" cy="1097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A420E10-1C49-DA78-B406-E5208DE718A5}"/>
                </a:ext>
              </a:extLst>
            </p:cNvPr>
            <p:cNvSpPr/>
            <p:nvPr/>
          </p:nvSpPr>
          <p:spPr>
            <a:xfrm>
              <a:off x="7280148" y="1923288"/>
              <a:ext cx="109728" cy="1097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EEEAD0C6-6117-8410-9B44-330CE1559BC8}"/>
                </a:ext>
              </a:extLst>
            </p:cNvPr>
            <p:cNvCxnSpPr>
              <a:cxnSpLocks/>
              <a:stCxn id="15" idx="4"/>
              <a:endCxn id="16" idx="0"/>
            </p:cNvCxnSpPr>
            <p:nvPr/>
          </p:nvCxnSpPr>
          <p:spPr>
            <a:xfrm>
              <a:off x="7321296" y="1240531"/>
              <a:ext cx="13716" cy="682757"/>
            </a:xfrm>
            <a:prstGeom prst="line">
              <a:avLst/>
            </a:prstGeom>
          </p:spPr>
          <p:style>
            <a:lnRef idx="2">
              <a:schemeClr val="accent1"/>
            </a:lnRef>
            <a:fillRef idx="0">
              <a:schemeClr val="accent1"/>
            </a:fillRef>
            <a:effectRef idx="1">
              <a:schemeClr val="accent1"/>
            </a:effectRef>
            <a:fontRef idx="minor">
              <a:schemeClr val="tx1"/>
            </a:fontRef>
          </p:style>
        </p:cxnSp>
      </p:grpSp>
      <p:pic>
        <p:nvPicPr>
          <p:cNvPr id="15364" name="Picture 4" descr="Bonded Sleeve Connections for Joining Tubular Glass Fiber–Reinforced  Polymer Beams and Columns: Experimental and Numerical Studies | Journal of  Composites for Construction | Vol 22, No 4">
            <a:extLst>
              <a:ext uri="{FF2B5EF4-FFF2-40B4-BE49-F238E27FC236}">
                <a16:creationId xmlns:a16="http://schemas.microsoft.com/office/drawing/2014/main" id="{CCF43D9A-2700-4353-185C-1E0745C31E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083" y="2092656"/>
            <a:ext cx="6613738" cy="3112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8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What are semi-rigid connections in steel structures? - Quora">
            <a:extLst>
              <a:ext uri="{FF2B5EF4-FFF2-40B4-BE49-F238E27FC236}">
                <a16:creationId xmlns:a16="http://schemas.microsoft.com/office/drawing/2014/main" id="{97F4C701-0F5E-F483-5F5F-C03A211F7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3988" y="1627251"/>
            <a:ext cx="4236148" cy="31324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5C47592-7469-F1C1-D5B1-09DC6E2903B4}"/>
              </a:ext>
            </a:extLst>
          </p:cNvPr>
          <p:cNvSpPr txBox="1"/>
          <p:nvPr/>
        </p:nvSpPr>
        <p:spPr>
          <a:xfrm>
            <a:off x="7863840" y="2793379"/>
            <a:ext cx="2246376" cy="400110"/>
          </a:xfrm>
          <a:prstGeom prst="rect">
            <a:avLst/>
          </a:prstGeom>
          <a:noFill/>
        </p:spPr>
        <p:txBody>
          <a:bodyPr wrap="square" rtlCol="0">
            <a:spAutoFit/>
          </a:bodyPr>
          <a:lstStyle/>
          <a:p>
            <a:r>
              <a:rPr lang="en-US" sz="2000" b="1" dirty="0">
                <a:solidFill>
                  <a:srgbClr val="FF0000"/>
                </a:solidFill>
              </a:rPr>
              <a:t>Rigid connection</a:t>
            </a:r>
          </a:p>
        </p:txBody>
      </p:sp>
    </p:spTree>
    <p:extLst>
      <p:ext uri="{BB962C8B-B14F-4D97-AF65-F5344CB8AC3E}">
        <p14:creationId xmlns:p14="http://schemas.microsoft.com/office/powerpoint/2010/main" val="1772896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Performance analysis of semi-rigid connections in prefabricated high-rise  steel structures - ScienceDirect">
            <a:extLst>
              <a:ext uri="{FF2B5EF4-FFF2-40B4-BE49-F238E27FC236}">
                <a16:creationId xmlns:a16="http://schemas.microsoft.com/office/drawing/2014/main" id="{4FD2B2B5-F612-2E6E-B919-5A68616DE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316" y="1652587"/>
            <a:ext cx="3581400" cy="35528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F5AE32F-886A-95DD-862E-544FA574AB81}"/>
              </a:ext>
            </a:extLst>
          </p:cNvPr>
          <p:cNvSpPr txBox="1"/>
          <p:nvPr/>
        </p:nvSpPr>
        <p:spPr>
          <a:xfrm>
            <a:off x="7863840" y="2793379"/>
            <a:ext cx="2246376" cy="400110"/>
          </a:xfrm>
          <a:prstGeom prst="rect">
            <a:avLst/>
          </a:prstGeom>
          <a:noFill/>
        </p:spPr>
        <p:txBody>
          <a:bodyPr wrap="square" rtlCol="0">
            <a:spAutoFit/>
          </a:bodyPr>
          <a:lstStyle/>
          <a:p>
            <a:r>
              <a:rPr lang="en-US" sz="2000" b="1" dirty="0">
                <a:solidFill>
                  <a:srgbClr val="FF0000"/>
                </a:solidFill>
              </a:rPr>
              <a:t>Rigid connection</a:t>
            </a:r>
          </a:p>
        </p:txBody>
      </p:sp>
    </p:spTree>
    <p:extLst>
      <p:ext uri="{BB962C8B-B14F-4D97-AF65-F5344CB8AC3E}">
        <p14:creationId xmlns:p14="http://schemas.microsoft.com/office/powerpoint/2010/main" val="170481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tructural Steel Solutions | Simpson Strong-Tie">
            <a:extLst>
              <a:ext uri="{FF2B5EF4-FFF2-40B4-BE49-F238E27FC236}">
                <a16:creationId xmlns:a16="http://schemas.microsoft.com/office/drawing/2014/main" id="{9E96E92D-72FB-E4EF-CADB-53DD4E866F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348" y="1028700"/>
            <a:ext cx="8572500" cy="4800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FF4E936-2266-C45E-4C28-54686147EC2F}"/>
              </a:ext>
            </a:extLst>
          </p:cNvPr>
          <p:cNvSpPr txBox="1"/>
          <p:nvPr/>
        </p:nvSpPr>
        <p:spPr>
          <a:xfrm>
            <a:off x="9610344" y="3028890"/>
            <a:ext cx="2246376" cy="400110"/>
          </a:xfrm>
          <a:prstGeom prst="rect">
            <a:avLst/>
          </a:prstGeom>
          <a:noFill/>
        </p:spPr>
        <p:txBody>
          <a:bodyPr wrap="square" rtlCol="0">
            <a:spAutoFit/>
          </a:bodyPr>
          <a:lstStyle/>
          <a:p>
            <a:r>
              <a:rPr lang="en-US" sz="2000" b="1" dirty="0">
                <a:solidFill>
                  <a:srgbClr val="FF0000"/>
                </a:solidFill>
              </a:rPr>
              <a:t>Rigid connection</a:t>
            </a:r>
          </a:p>
        </p:txBody>
      </p:sp>
    </p:spTree>
    <p:extLst>
      <p:ext uri="{BB962C8B-B14F-4D97-AF65-F5344CB8AC3E}">
        <p14:creationId xmlns:p14="http://schemas.microsoft.com/office/powerpoint/2010/main" val="3983136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oment Connection Types – Structural Detailer">
            <a:extLst>
              <a:ext uri="{FF2B5EF4-FFF2-40B4-BE49-F238E27FC236}">
                <a16:creationId xmlns:a16="http://schemas.microsoft.com/office/drawing/2014/main" id="{839DA0FB-2121-3796-0E6F-6AA18B0074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887" y="1333881"/>
            <a:ext cx="6162675" cy="46291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9282976-AF19-29B9-89E7-02D941CC37D4}"/>
              </a:ext>
            </a:extLst>
          </p:cNvPr>
          <p:cNvSpPr txBox="1"/>
          <p:nvPr/>
        </p:nvSpPr>
        <p:spPr>
          <a:xfrm>
            <a:off x="8567737" y="3228945"/>
            <a:ext cx="2246376" cy="400110"/>
          </a:xfrm>
          <a:prstGeom prst="rect">
            <a:avLst/>
          </a:prstGeom>
          <a:noFill/>
        </p:spPr>
        <p:txBody>
          <a:bodyPr wrap="square" rtlCol="0">
            <a:spAutoFit/>
          </a:bodyPr>
          <a:lstStyle/>
          <a:p>
            <a:r>
              <a:rPr lang="en-US" sz="2000" b="1" dirty="0">
                <a:solidFill>
                  <a:srgbClr val="FF0000"/>
                </a:solidFill>
              </a:rPr>
              <a:t>Rigid connection</a:t>
            </a:r>
          </a:p>
        </p:txBody>
      </p:sp>
    </p:spTree>
    <p:extLst>
      <p:ext uri="{BB962C8B-B14F-4D97-AF65-F5344CB8AC3E}">
        <p14:creationId xmlns:p14="http://schemas.microsoft.com/office/powerpoint/2010/main" val="2390362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racture Critical Bridge Inspection">
            <a:extLst>
              <a:ext uri="{FF2B5EF4-FFF2-40B4-BE49-F238E27FC236}">
                <a16:creationId xmlns:a16="http://schemas.microsoft.com/office/drawing/2014/main" id="{DAE9EC6C-8A1C-740D-1E87-14D401A0A5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976" y="571500"/>
            <a:ext cx="7223760" cy="54178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3F0934-71C2-4D99-72AE-7AA885F97F89}"/>
              </a:ext>
            </a:extLst>
          </p:cNvPr>
          <p:cNvSpPr txBox="1"/>
          <p:nvPr/>
        </p:nvSpPr>
        <p:spPr>
          <a:xfrm>
            <a:off x="8942832" y="3154680"/>
            <a:ext cx="2246376" cy="400110"/>
          </a:xfrm>
          <a:prstGeom prst="rect">
            <a:avLst/>
          </a:prstGeom>
          <a:noFill/>
        </p:spPr>
        <p:txBody>
          <a:bodyPr wrap="square" rtlCol="0">
            <a:spAutoFit/>
          </a:bodyPr>
          <a:lstStyle/>
          <a:p>
            <a:r>
              <a:rPr lang="en-US" sz="2000" b="1" dirty="0">
                <a:solidFill>
                  <a:srgbClr val="FF0000"/>
                </a:solidFill>
              </a:rPr>
              <a:t>Connection bar</a:t>
            </a:r>
          </a:p>
        </p:txBody>
      </p:sp>
    </p:spTree>
    <p:extLst>
      <p:ext uri="{BB962C8B-B14F-4D97-AF65-F5344CB8AC3E}">
        <p14:creationId xmlns:p14="http://schemas.microsoft.com/office/powerpoint/2010/main" val="3461099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is the meaning of pin support and roller support in ...">
            <a:extLst>
              <a:ext uri="{FF2B5EF4-FFF2-40B4-BE49-F238E27FC236}">
                <a16:creationId xmlns:a16="http://schemas.microsoft.com/office/drawing/2014/main" id="{754E2BFE-9530-0690-BC09-9A3A37E354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700088"/>
            <a:ext cx="5734050" cy="52482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C5C4EB-562F-F5A0-C79A-BEAA58CAD584}"/>
              </a:ext>
            </a:extLst>
          </p:cNvPr>
          <p:cNvSpPr txBox="1"/>
          <p:nvPr/>
        </p:nvSpPr>
        <p:spPr>
          <a:xfrm>
            <a:off x="8147304" y="2679192"/>
            <a:ext cx="2246376" cy="400110"/>
          </a:xfrm>
          <a:prstGeom prst="rect">
            <a:avLst/>
          </a:prstGeom>
          <a:noFill/>
        </p:spPr>
        <p:txBody>
          <a:bodyPr wrap="square" rtlCol="0">
            <a:spAutoFit/>
          </a:bodyPr>
          <a:lstStyle/>
          <a:p>
            <a:r>
              <a:rPr lang="en-US" sz="2000" b="1" dirty="0">
                <a:solidFill>
                  <a:srgbClr val="FF0000"/>
                </a:solidFill>
              </a:rPr>
              <a:t>Roller support</a:t>
            </a:r>
          </a:p>
        </p:txBody>
      </p:sp>
    </p:spTree>
    <p:extLst>
      <p:ext uri="{BB962C8B-B14F-4D97-AF65-F5344CB8AC3E}">
        <p14:creationId xmlns:p14="http://schemas.microsoft.com/office/powerpoint/2010/main" val="1926316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ad Münster am Stein Bridge (Bad Münster am Stein-Ebernburg) | Structurae">
            <a:extLst>
              <a:ext uri="{FF2B5EF4-FFF2-40B4-BE49-F238E27FC236}">
                <a16:creationId xmlns:a16="http://schemas.microsoft.com/office/drawing/2014/main" id="{A332FBBF-8B1A-8DC9-D7CB-67BC4B340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09625"/>
            <a:ext cx="8201025" cy="54673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FE80F5-266A-E688-D895-86A193DC7668}"/>
              </a:ext>
            </a:extLst>
          </p:cNvPr>
          <p:cNvSpPr txBox="1"/>
          <p:nvPr/>
        </p:nvSpPr>
        <p:spPr>
          <a:xfrm>
            <a:off x="9043416" y="3028890"/>
            <a:ext cx="2246376" cy="400110"/>
          </a:xfrm>
          <a:prstGeom prst="rect">
            <a:avLst/>
          </a:prstGeom>
          <a:noFill/>
        </p:spPr>
        <p:txBody>
          <a:bodyPr wrap="square" rtlCol="0">
            <a:spAutoFit/>
          </a:bodyPr>
          <a:lstStyle/>
          <a:p>
            <a:r>
              <a:rPr lang="en-US" sz="2000" b="1" dirty="0">
                <a:solidFill>
                  <a:srgbClr val="FF0000"/>
                </a:solidFill>
              </a:rPr>
              <a:t>Roller support</a:t>
            </a:r>
          </a:p>
        </p:txBody>
      </p:sp>
    </p:spTree>
    <p:extLst>
      <p:ext uri="{BB962C8B-B14F-4D97-AF65-F5344CB8AC3E}">
        <p14:creationId xmlns:p14="http://schemas.microsoft.com/office/powerpoint/2010/main" val="1387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ow to Design a Basic Truss Bridge With Fusion 360! : 17 Steps (with  Pictures) - Instructables">
            <a:extLst>
              <a:ext uri="{FF2B5EF4-FFF2-40B4-BE49-F238E27FC236}">
                <a16:creationId xmlns:a16="http://schemas.microsoft.com/office/drawing/2014/main" id="{7E289540-BDAE-9462-CB47-DAFDA1367D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076" y="988483"/>
            <a:ext cx="6775450" cy="50789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4ED99BA-B18B-3488-91A5-7E00748C577C}"/>
              </a:ext>
            </a:extLst>
          </p:cNvPr>
          <p:cNvSpPr txBox="1"/>
          <p:nvPr/>
        </p:nvSpPr>
        <p:spPr>
          <a:xfrm>
            <a:off x="8887968" y="3127844"/>
            <a:ext cx="2246376" cy="400110"/>
          </a:xfrm>
          <a:prstGeom prst="rect">
            <a:avLst/>
          </a:prstGeom>
          <a:noFill/>
        </p:spPr>
        <p:txBody>
          <a:bodyPr wrap="square" rtlCol="0">
            <a:spAutoFit/>
          </a:bodyPr>
          <a:lstStyle/>
          <a:p>
            <a:r>
              <a:rPr lang="en-US" sz="2000" b="1" dirty="0">
                <a:solidFill>
                  <a:srgbClr val="FF0000"/>
                </a:solidFill>
              </a:rPr>
              <a:t>Roller support</a:t>
            </a:r>
          </a:p>
        </p:txBody>
      </p:sp>
    </p:spTree>
    <p:extLst>
      <p:ext uri="{BB962C8B-B14F-4D97-AF65-F5344CB8AC3E}">
        <p14:creationId xmlns:p14="http://schemas.microsoft.com/office/powerpoint/2010/main" val="755431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inge-support-in-sydney-harbor-bridge ...">
            <a:extLst>
              <a:ext uri="{FF2B5EF4-FFF2-40B4-BE49-F238E27FC236}">
                <a16:creationId xmlns:a16="http://schemas.microsoft.com/office/drawing/2014/main" id="{CD525227-4967-E992-E21C-DD1EF10CD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 y="1371599"/>
            <a:ext cx="5878914" cy="3876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BA6E74F-FA68-A499-B8E5-28A2E062BCFA}"/>
              </a:ext>
            </a:extLst>
          </p:cNvPr>
          <p:cNvSpPr txBox="1"/>
          <p:nvPr/>
        </p:nvSpPr>
        <p:spPr>
          <a:xfrm>
            <a:off x="8147304" y="2679192"/>
            <a:ext cx="2246376" cy="400110"/>
          </a:xfrm>
          <a:prstGeom prst="rect">
            <a:avLst/>
          </a:prstGeom>
          <a:noFill/>
        </p:spPr>
        <p:txBody>
          <a:bodyPr wrap="square" rtlCol="0">
            <a:spAutoFit/>
          </a:bodyPr>
          <a:lstStyle/>
          <a:p>
            <a:r>
              <a:rPr lang="en-US" sz="2000" b="1" dirty="0">
                <a:solidFill>
                  <a:srgbClr val="FF0000"/>
                </a:solidFill>
              </a:rPr>
              <a:t>Hinge support</a:t>
            </a:r>
          </a:p>
        </p:txBody>
      </p:sp>
    </p:spTree>
    <p:extLst>
      <p:ext uri="{BB962C8B-B14F-4D97-AF65-F5344CB8AC3E}">
        <p14:creationId xmlns:p14="http://schemas.microsoft.com/office/powerpoint/2010/main" val="4252097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SEF - Fun is in the Details - Hinge and Pin Connections">
            <a:extLst>
              <a:ext uri="{FF2B5EF4-FFF2-40B4-BE49-F238E27FC236}">
                <a16:creationId xmlns:a16="http://schemas.microsoft.com/office/drawing/2014/main" id="{EE7CCCA0-0E01-6C50-6444-CBBC089BAD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699" y="1090613"/>
            <a:ext cx="6309869" cy="42433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2D873A8-21D8-08B9-2FB2-7085B5C997EB}"/>
              </a:ext>
            </a:extLst>
          </p:cNvPr>
          <p:cNvSpPr txBox="1"/>
          <p:nvPr/>
        </p:nvSpPr>
        <p:spPr>
          <a:xfrm>
            <a:off x="8147304" y="2679192"/>
            <a:ext cx="2246376" cy="400110"/>
          </a:xfrm>
          <a:prstGeom prst="rect">
            <a:avLst/>
          </a:prstGeom>
          <a:noFill/>
        </p:spPr>
        <p:txBody>
          <a:bodyPr wrap="square" rtlCol="0">
            <a:spAutoFit/>
          </a:bodyPr>
          <a:lstStyle/>
          <a:p>
            <a:r>
              <a:rPr lang="en-US" sz="2000" b="1" dirty="0">
                <a:solidFill>
                  <a:srgbClr val="FF0000"/>
                </a:solidFill>
              </a:rPr>
              <a:t>Hinge support</a:t>
            </a:r>
          </a:p>
        </p:txBody>
      </p:sp>
    </p:spTree>
    <p:extLst>
      <p:ext uri="{BB962C8B-B14F-4D97-AF65-F5344CB8AC3E}">
        <p14:creationId xmlns:p14="http://schemas.microsoft.com/office/powerpoint/2010/main" val="76535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r. JJC BRADFIELD on the king pin under the arch of the Sydney Harbour  Bridge in Feb 1931. Dr Bradfield is the man most credited with the building  of the bridge. (Credit">
            <a:extLst>
              <a:ext uri="{FF2B5EF4-FFF2-40B4-BE49-F238E27FC236}">
                <a16:creationId xmlns:a16="http://schemas.microsoft.com/office/drawing/2014/main" id="{58D44090-A5EC-EEB8-DF55-C84E555C04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660" y="401569"/>
            <a:ext cx="4887340" cy="60548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F054FBD-DAD0-29A3-0B5A-2D554BC04AC1}"/>
              </a:ext>
            </a:extLst>
          </p:cNvPr>
          <p:cNvSpPr txBox="1"/>
          <p:nvPr/>
        </p:nvSpPr>
        <p:spPr>
          <a:xfrm>
            <a:off x="8147304" y="2679192"/>
            <a:ext cx="2246376" cy="400110"/>
          </a:xfrm>
          <a:prstGeom prst="rect">
            <a:avLst/>
          </a:prstGeom>
          <a:noFill/>
        </p:spPr>
        <p:txBody>
          <a:bodyPr wrap="square" rtlCol="0">
            <a:spAutoFit/>
          </a:bodyPr>
          <a:lstStyle/>
          <a:p>
            <a:r>
              <a:rPr lang="en-US" sz="2000" b="1" dirty="0">
                <a:solidFill>
                  <a:srgbClr val="FF0000"/>
                </a:solidFill>
              </a:rPr>
              <a:t>Hinge support</a:t>
            </a:r>
          </a:p>
        </p:txBody>
      </p:sp>
    </p:spTree>
    <p:extLst>
      <p:ext uri="{BB962C8B-B14F-4D97-AF65-F5344CB8AC3E}">
        <p14:creationId xmlns:p14="http://schemas.microsoft.com/office/powerpoint/2010/main" val="1545092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a:extLst>
              <a:ext uri="{FF2B5EF4-FFF2-40B4-BE49-F238E27FC236}">
                <a16:creationId xmlns:a16="http://schemas.microsoft.com/office/drawing/2014/main" id="{9E85B2C9-9DFB-0D30-8597-807B4EC314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68690"/>
            <a:ext cx="7470568" cy="56029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77D3225-5C30-B216-128F-723F4DE4FF42}"/>
              </a:ext>
            </a:extLst>
          </p:cNvPr>
          <p:cNvSpPr txBox="1"/>
          <p:nvPr/>
        </p:nvSpPr>
        <p:spPr>
          <a:xfrm>
            <a:off x="8531352" y="2944368"/>
            <a:ext cx="2246376" cy="400110"/>
          </a:xfrm>
          <a:prstGeom prst="rect">
            <a:avLst/>
          </a:prstGeom>
          <a:noFill/>
        </p:spPr>
        <p:txBody>
          <a:bodyPr wrap="square" rtlCol="0">
            <a:spAutoFit/>
          </a:bodyPr>
          <a:lstStyle/>
          <a:p>
            <a:r>
              <a:rPr lang="en-US" sz="2000" b="1" dirty="0">
                <a:solidFill>
                  <a:srgbClr val="FF0000"/>
                </a:solidFill>
              </a:rPr>
              <a:t>Hinge connection</a:t>
            </a:r>
          </a:p>
        </p:txBody>
      </p:sp>
    </p:spTree>
    <p:extLst>
      <p:ext uri="{BB962C8B-B14F-4D97-AF65-F5344CB8AC3E}">
        <p14:creationId xmlns:p14="http://schemas.microsoft.com/office/powerpoint/2010/main" val="4246548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TotalTime>
  <Words>31</Words>
  <Application>Microsoft Office PowerPoint</Application>
  <PresentationFormat>Widescreen</PresentationFormat>
  <Paragraphs>15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Eric Hernandez</dc:creator>
  <cp:lastModifiedBy>Eric Hernandez</cp:lastModifiedBy>
  <cp:revision>1</cp:revision>
  <dcterms:created xsi:type="dcterms:W3CDTF">2025-02-19T20:39:38Z</dcterms:created>
  <dcterms:modified xsi:type="dcterms:W3CDTF">2025-02-19T21:12:42Z</dcterms:modified>
</cp:coreProperties>
</file>